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98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Coming on to the state of the art models, KAVAGait visualizes complex gait but only allows to look at one patient’s data at a time.</a:t>
            </a:r>
          </a:p>
          <a:p>
            <a:r>
              <a:t>gaitXplorer system visualizes gait classification of time series gait data.</a:t>
            </a:r>
          </a:p>
          <a:p>
            <a:endParaRPr/>
          </a:p>
          <a:p>
            <a:r>
              <a:t>Both of these system limits comparative analysis between multiple trials or group of trials which is the primary goal of our project.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Line chart helps us see the values of GRF for both the feet but we are not able to compare the values of 2 feet. In order to better understand about the comparison and know the intensities over time, we designed a novel encoding that changes the colors over time.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Joint angles in left foot is lower than joint angles in right foot and the variation in them.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7" name="Shape 2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Believes the project is valuable for gait analytics tasks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01"/>
          <p:cNvSpPr txBox="1">
            <a:spLocks noGrp="1"/>
          </p:cNvSpPr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lose-up of wild plants growing between rocks"/>
          <p:cNvSpPr>
            <a:spLocks noGrp="1"/>
          </p:cNvSpPr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Large rock formation under dark clouds with a dirt road in the foreground"/>
          <p:cNvSpPr>
            <a:spLocks noGrp="1"/>
          </p:cNvSpPr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Close-up of a wild plant growing between lava rocks"/>
          <p:cNvSpPr>
            <a:spLocks noGrp="1"/>
          </p:cNvSpPr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waterfall surrounded by a green rocky landscape"/>
          <p:cNvSpPr>
            <a:spLocks noGrp="1"/>
          </p:cNvSpPr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en, hilly landscape"/>
          <p:cNvSpPr>
            <a:spLocks noGrp="1"/>
          </p:cNvSpPr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Moss-covered rocks"/>
          <p:cNvSpPr>
            <a:spLocks noGrp="1"/>
          </p:cNvSpPr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0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Large rock formation under dark clouds with a dirt road in the foreground"/>
          <p:cNvSpPr>
            <a:spLocks noGrp="1"/>
          </p:cNvSpPr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0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0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Kazi Shahrukh Omar…"/>
          <p:cNvSpPr txBox="1">
            <a:spLocks noGrp="1"/>
          </p:cNvSpPr>
          <p:nvPr>
            <p:ph type="body" idx="21"/>
          </p:nvPr>
        </p:nvSpPr>
        <p:spPr>
          <a:xfrm>
            <a:off x="1206499" y="11400898"/>
            <a:ext cx="21971002" cy="15132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defTabSz="693419">
              <a:defRPr sz="3024"/>
            </a:pPr>
            <a:r>
              <a:t>Kazi Shahrukh Omar</a:t>
            </a:r>
          </a:p>
          <a:p>
            <a:pPr defTabSz="693419">
              <a:defRPr sz="3024"/>
            </a:pPr>
            <a:r>
              <a:t>Sajal Kherde</a:t>
            </a:r>
          </a:p>
          <a:p>
            <a:pPr defTabSz="693419">
              <a:defRPr sz="3024"/>
            </a:pPr>
            <a:r>
              <a:t>Soham Pradhan                                                                                                                                               December 1st, 2022</a:t>
            </a:r>
          </a:p>
        </p:txBody>
      </p:sp>
      <p:sp>
        <p:nvSpPr>
          <p:cNvPr id="152" name="GaitVi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GaitVis</a:t>
            </a:r>
          </a:p>
        </p:txBody>
      </p:sp>
      <p:sp>
        <p:nvSpPr>
          <p:cNvPr id="153" name="CS 529 - Visual Data Science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CS 529 - Visual Data Science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Resul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Results</a:t>
            </a:r>
          </a:p>
        </p:txBody>
      </p:sp>
      <p:sp>
        <p:nvSpPr>
          <p:cNvPr id="204" name="Client Feedback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/>
              <a:t>Experts’</a:t>
            </a:r>
            <a:r>
              <a:rPr dirty="0"/>
              <a:t> Feedback</a:t>
            </a:r>
          </a:p>
        </p:txBody>
      </p:sp>
      <p:sp>
        <p:nvSpPr>
          <p:cNvPr id="205" name="Impressed with the interface’s performance capabiliti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Impressed with the interface’s performance capabilities</a:t>
            </a:r>
          </a:p>
          <a:p>
            <a:pPr lvl="1"/>
            <a:r>
              <a:t>comparing multiple trials</a:t>
            </a:r>
          </a:p>
          <a:p>
            <a:pPr lvl="1"/>
            <a:r>
              <a:t>two different groups of trials</a:t>
            </a:r>
          </a:p>
          <a:p>
            <a:r>
              <a:t>Appreciated the novel encoding</a:t>
            </a:r>
          </a:p>
          <a:p>
            <a:endParaRPr/>
          </a:p>
          <a:p>
            <a:r>
              <a:t>Requires brushing and linking the charts </a:t>
            </a:r>
          </a:p>
          <a:p>
            <a:r>
              <a:t>Suggested an option to choose between multi-patient and single-patient view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onclus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Conclusion</a:t>
            </a:r>
          </a:p>
        </p:txBody>
      </p:sp>
      <p:sp>
        <p:nvSpPr>
          <p:cNvPr id="210" name="Allows analysis of gait comparis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Allows analysis of gait comparison</a:t>
            </a:r>
          </a:p>
          <a:p>
            <a:r>
              <a:t>Opportunity for better analysis using more data</a:t>
            </a:r>
          </a:p>
          <a:p>
            <a:r>
              <a:t>Help transform rehabilitation strategies</a:t>
            </a:r>
          </a:p>
          <a:p>
            <a:r>
              <a:t>Collaboration efforts resulted in a viable product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roject Inf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Project Info</a:t>
            </a:r>
          </a:p>
        </p:txBody>
      </p:sp>
      <p:sp>
        <p:nvSpPr>
          <p:cNvPr id="156" name="Motiv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Motivation</a:t>
            </a:r>
          </a:p>
        </p:txBody>
      </p:sp>
      <p:sp>
        <p:nvSpPr>
          <p:cNvPr id="157" name="Differentiate gait characteristics for:…"/>
          <p:cNvSpPr txBox="1">
            <a:spLocks noGrp="1"/>
          </p:cNvSpPr>
          <p:nvPr>
            <p:ph type="body" idx="1"/>
          </p:nvPr>
        </p:nvSpPr>
        <p:spPr>
          <a:xfrm>
            <a:off x="1206500" y="4210404"/>
            <a:ext cx="21971000" cy="8256012"/>
          </a:xfrm>
          <a:prstGeom prst="rect">
            <a:avLst/>
          </a:prstGeom>
        </p:spPr>
        <p:txBody>
          <a:bodyPr/>
          <a:lstStyle/>
          <a:p>
            <a:r>
              <a:t>Differentiate gait characteristics for:</a:t>
            </a:r>
          </a:p>
          <a:p>
            <a:pPr lvl="1"/>
            <a:r>
              <a:t>stroke patients</a:t>
            </a:r>
          </a:p>
          <a:p>
            <a:pPr lvl="1"/>
            <a:r>
              <a:t>healthy adults</a:t>
            </a:r>
          </a:p>
          <a:p>
            <a:r>
              <a:t>Correlate gait characteristics to recovery</a:t>
            </a:r>
          </a:p>
          <a:p>
            <a:pPr lvl="1"/>
            <a:r>
              <a:t>Patterns help transform rehabilitation strategies</a:t>
            </a:r>
          </a:p>
          <a:p>
            <a:r>
              <a:t>Allow analysis of single patient trial</a:t>
            </a:r>
          </a:p>
          <a:p>
            <a:pPr lvl="1"/>
            <a:r>
              <a:t>Understand outliers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roject Inf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Project Info</a:t>
            </a:r>
          </a:p>
        </p:txBody>
      </p:sp>
      <p:sp>
        <p:nvSpPr>
          <p:cNvPr id="160" name="Clien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lang="en-US" dirty="0"/>
              <a:t>Collaborators</a:t>
            </a:r>
            <a:endParaRPr dirty="0"/>
          </a:p>
        </p:txBody>
      </p:sp>
      <p:sp>
        <p:nvSpPr>
          <p:cNvPr id="161" name="Dr. Tanvi Bhat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Dr. Tanvi Bhatt</a:t>
            </a:r>
          </a:p>
          <a:p>
            <a:pPr lvl="1"/>
            <a:r>
              <a:rPr dirty="0"/>
              <a:t>Professor - Department of Physical Therapy, UIC</a:t>
            </a:r>
            <a:endParaRPr lang="en-US" dirty="0"/>
          </a:p>
          <a:p>
            <a:r>
              <a:rPr lang="en-US" dirty="0"/>
              <a:t>Dr. </a:t>
            </a:r>
            <a:r>
              <a:rPr lang="en-US" dirty="0" err="1"/>
              <a:t>Shuaijie</a:t>
            </a:r>
            <a:r>
              <a:rPr lang="en-US" dirty="0"/>
              <a:t> Wang</a:t>
            </a:r>
          </a:p>
          <a:p>
            <a:pPr lvl="1"/>
            <a:r>
              <a:rPr lang="en-US" dirty="0"/>
              <a:t>Research Assistant Professor - Department of Physical Therapy, UIC</a:t>
            </a:r>
            <a:endParaRPr dirty="0"/>
          </a:p>
          <a:p>
            <a:r>
              <a:rPr dirty="0"/>
              <a:t>Dr. Fabio Miranda</a:t>
            </a:r>
          </a:p>
          <a:p>
            <a:pPr lvl="1"/>
            <a:r>
              <a:rPr dirty="0"/>
              <a:t>Assistant Professor - Department of Computer Science, UIC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roject Inf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Project Info</a:t>
            </a:r>
          </a:p>
        </p:txBody>
      </p:sp>
      <p:sp>
        <p:nvSpPr>
          <p:cNvPr id="164" name="VDS Challeng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VDS Challenges</a:t>
            </a:r>
          </a:p>
        </p:txBody>
      </p:sp>
      <p:sp>
        <p:nvSpPr>
          <p:cNvPr id="165" name="Scalability…"/>
          <p:cNvSpPr txBox="1">
            <a:spLocks noGrp="1"/>
          </p:cNvSpPr>
          <p:nvPr>
            <p:ph type="body" idx="1"/>
          </p:nvPr>
        </p:nvSpPr>
        <p:spPr>
          <a:xfrm>
            <a:off x="1206500" y="4210404"/>
            <a:ext cx="21971000" cy="8256012"/>
          </a:xfrm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Visual Encoding</a:t>
            </a:r>
          </a:p>
          <a:p>
            <a:r>
              <a:t>Custom Analysis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peedUp.mp4" descr="speedUp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52" fill="hold"/>
                                        <p:tgtEl>
                                          <p:spTgt spid="1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67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tate of the Ar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State of the Art</a:t>
            </a:r>
          </a:p>
        </p:txBody>
      </p:sp>
      <p:sp>
        <p:nvSpPr>
          <p:cNvPr id="170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71" name="MMgTIeu9e3lipBss_TTpRppYEWRA-b9GAkaL-s2PX2zi34Ql43pU9Cdk3ZekFKqoNZEFLfJc1_mQkCx8wJE3fValRPCtEy7FzV_zwaIYxKoPtSf1S3_r0K-_dFHbhhF2BErinlaCqHsy2PyzQ4g9b3GNdiQ_oCzdEkz8gPQ-gqcZ2HNNP-3gkK44oZGn9sE9.png" descr="MMgTIeu9e3lipBss_TTpRppYEWRA-b9GAkaL-s2PX2zi34Ql43pU9Cdk3ZekFKqoNZEFLfJc1_mQkCx8wJE3fValRPCtEy7FzV_zwaIYxKoPtSf1S3_r0K-_dFHbhhF2BErinlaCqHsy2PyzQ4g9b3GNdiQ_oCzdEkz8gPQ-gqcZ2HNNP-3gkK44oZGn9sE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2332" y="3590556"/>
            <a:ext cx="12018182" cy="65348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o83bYs3-T2-jm-57iUDWrIZb9xYAbEQhmMt_uwCeNDaWefh4KazJf5IxzGWAH_i6DQQxEK0FPfoPa3elTgtP8bVkWvfp7DqMGBtLfT1qJO2Z35O4VzHhlwzc4OicxSOVV7q39cXc-z4oTyQXZRcPtUSOgNzrwz-PgnS8r69sA3jimk99HObN6hy0OL3KJ1Nw.png" descr="o83bYs3-T2-jm-57iUDWrIZb9xYAbEQhmMt_uwCeNDaWefh4KazJf5IxzGWAH_i6DQQxEK0FPfoPa3elTgtP8bVkWvfp7DqMGBtLfT1qJO2Z35O4VzHhlwzc4OicxSOVV7q39cXc-z4oTyQXZRcPtUSOgNzrwz-PgnS8r69sA3jimk99HObN6hy0OL3KJ1Nw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485" y="3590556"/>
            <a:ext cx="11135059" cy="6534888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KAVAGait"/>
          <p:cNvSpPr txBox="1"/>
          <p:nvPr/>
        </p:nvSpPr>
        <p:spPr>
          <a:xfrm>
            <a:off x="5156258" y="10535258"/>
            <a:ext cx="1429513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KAVAGait</a:t>
            </a:r>
          </a:p>
        </p:txBody>
      </p:sp>
      <p:sp>
        <p:nvSpPr>
          <p:cNvPr id="174" name="gaitXplorer"/>
          <p:cNvSpPr txBox="1"/>
          <p:nvPr/>
        </p:nvSpPr>
        <p:spPr>
          <a:xfrm>
            <a:off x="17277724" y="10535258"/>
            <a:ext cx="1587400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gaitXplorer</a:t>
            </a:r>
          </a:p>
        </p:txBody>
      </p:sp>
      <p:sp>
        <p:nvSpPr>
          <p:cNvPr id="175" name="M. Wagner, D. Slijepcevic, B. Horsak, A. Rind, M. Zeppelzauer, and W. Aigner, ‘‘KAVAGait: Knowledge-assisted visual analytics for clinical gait analysis,’’ IEEE Trans. Vis. Comput. Graphics, vol. 25, no. 3, pp. 1528–1542, Feb. 2018."/>
          <p:cNvSpPr txBox="1"/>
          <p:nvPr/>
        </p:nvSpPr>
        <p:spPr>
          <a:xfrm>
            <a:off x="302063" y="11406439"/>
            <a:ext cx="11137901" cy="11979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M. Wagner, D. Slijepcevic, B. Horsak, A. Rind, M. Zeppelzauer, and W. Aigner, ‘‘KAVAGait: Knowledge-assisted visual analytics for clinical gait analysis,’’ IEEE Trans. Vis. Comput. Graphics, vol. 25, no. 3, pp. 1528–1542, Feb. 2018.</a:t>
            </a:r>
          </a:p>
        </p:txBody>
      </p:sp>
      <p:sp>
        <p:nvSpPr>
          <p:cNvPr id="176" name="A. Rind , D. Slijepčević , M. Zeppelzauer, F. Unglaube , A. Kranzl, B. Horsak., ‘‘Trustworthy Visual Analytics in Clinical Gait Analysis: A Case Study for Patients with Cerebral Palsy’’ IEEE Workshop on TRust and EXpertise in Visual Analytics, 2022. (To "/>
          <p:cNvSpPr txBox="1"/>
          <p:nvPr/>
        </p:nvSpPr>
        <p:spPr>
          <a:xfrm>
            <a:off x="12064323" y="11406439"/>
            <a:ext cx="12014201" cy="1566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A. Rind , D. Slijepčević , M. Zeppelzauer, F. Unglaube , A. Kranzl, B. Horsak., ‘‘Trustworthy Visual Analytics in Clinical Gait Analysis: A Case Study for Patients with Cerebral Palsy’’ IEEE Workshop on TRust and EXpertise in Visual Analytics, 2022. (To be published)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Novel Visualiz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Novel Visualization</a:t>
            </a:r>
          </a:p>
        </p:txBody>
      </p:sp>
      <p:sp>
        <p:nvSpPr>
          <p:cNvPr id="181" name="Ground Reaction Forc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Ground Reaction Forces</a:t>
            </a:r>
          </a:p>
        </p:txBody>
      </p:sp>
      <p:pic>
        <p:nvPicPr>
          <p:cNvPr id="182" name="Screenshot 2022-12-01 at 11.26.05 AM.png" descr="Screenshot 2022-12-01 at 11.26.05 A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81" y="4889768"/>
            <a:ext cx="24005838" cy="69734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Screenshot 2022-11-28 at 6.07.01 PM.png" descr="Screenshot 2022-11-28 at 6.07.01 PM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737151" y="4438007"/>
            <a:ext cx="10909604" cy="78770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500" fill="hold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1" animBg="1" advAuto="0"/>
      <p:bldP spid="183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sul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Results</a:t>
            </a:r>
          </a:p>
        </p:txBody>
      </p:sp>
      <p:sp>
        <p:nvSpPr>
          <p:cNvPr id="188" name="Interesting Finding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Interesting Findings</a:t>
            </a:r>
          </a:p>
        </p:txBody>
      </p:sp>
      <p:pic>
        <p:nvPicPr>
          <p:cNvPr id="189" name="Screenshot 2022-11-30 at 11.12.23 PM.png" descr="Screenshot 2022-11-30 at 11.12.23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73" y="4315657"/>
            <a:ext cx="11569154" cy="508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Screenshot 2022-11-30 at 11.12.39 PM.png" descr="Screenshot 2022-11-30 at 11.12.39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998" y="4315657"/>
            <a:ext cx="11018757" cy="5084686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Joint Angles (Left Foot)"/>
          <p:cNvSpPr txBox="1"/>
          <p:nvPr/>
        </p:nvSpPr>
        <p:spPr>
          <a:xfrm>
            <a:off x="4540641" y="9708192"/>
            <a:ext cx="325861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Joint Angles (Left Foot)</a:t>
            </a:r>
          </a:p>
        </p:txBody>
      </p:sp>
      <p:sp>
        <p:nvSpPr>
          <p:cNvPr id="192" name="Joint Angles (Right Foot)"/>
          <p:cNvSpPr txBox="1"/>
          <p:nvPr/>
        </p:nvSpPr>
        <p:spPr>
          <a:xfrm>
            <a:off x="16736313" y="9708192"/>
            <a:ext cx="345612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Joint Angles (Right Foot)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sul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Results</a:t>
            </a:r>
          </a:p>
        </p:txBody>
      </p:sp>
      <p:sp>
        <p:nvSpPr>
          <p:cNvPr id="197" name="Interesting Finding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Interesting Findings</a:t>
            </a:r>
          </a:p>
        </p:txBody>
      </p:sp>
      <p:sp>
        <p:nvSpPr>
          <p:cNvPr id="198" name="Spider Plot"/>
          <p:cNvSpPr txBox="1"/>
          <p:nvPr/>
        </p:nvSpPr>
        <p:spPr>
          <a:xfrm>
            <a:off x="5401439" y="10655451"/>
            <a:ext cx="1627024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Spider Plot</a:t>
            </a:r>
          </a:p>
        </p:txBody>
      </p:sp>
      <p:sp>
        <p:nvSpPr>
          <p:cNvPr id="199" name="Parallel Coordinate Plot"/>
          <p:cNvSpPr txBox="1"/>
          <p:nvPr/>
        </p:nvSpPr>
        <p:spPr>
          <a:xfrm>
            <a:off x="16550283" y="10655451"/>
            <a:ext cx="3320188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Parallel Coordinate Plot</a:t>
            </a:r>
          </a:p>
        </p:txBody>
      </p:sp>
      <p:pic>
        <p:nvPicPr>
          <p:cNvPr id="200" name="5PdEniZj_205kM9VThj1rEEfc2mECGVlGIOMranjxI_-4NsfrXfdYki-2n84oeqKBhK9ZAl0cQW7rwUYvtAsTeV1Hq18HHsrdB2Ja-6OqDBWVuzCSqBOxT1C29pEkW8kx9v-I0xjarq9FzSuXt-iYyg-QHl51MeuRSSOI7sYiWBgJC-hifFzqpx74cFc0fsy.png" descr="5PdEniZj_205kM9VThj1rEEfc2mECGVlGIOMranjxI_-4NsfrXfdYki-2n84oeqKBhK9ZAl0cQW7rwUYvtAsTeV1Hq18HHsrdB2Ja-6OqDBWVuzCSqBOxT1C29pEkW8kx9v-I0xjarq9FzSuXt-iYyg-QHl51MeuRSSOI7sYiWBgJC-hifFzqpx74cFc0fs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365500"/>
            <a:ext cx="11667902" cy="6985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exoyFMYjpC-e9u7Gws4dznyozW-xus9ZP8iUhs5Z033heuZ4HzCxkrWwJkrtwmnMPGrfxP2gbYI8q-SeMpHeCaby9I4JqHpoxwT2GTxgq8VihMfFo8pwUMSMVhXX9ptzLVwfS2kVQMY2e1HD3l6D0szb7sVQrVELExv35uZXt-KX1tsJ_pzPKzR2Xcrc2VxD.png" descr="exoyFMYjpC-e9u7Gws4dznyozW-xus9ZP8iUhs5Z033heuZ4HzCxkrWwJkrtwmnMPGrfxP2gbYI8q-SeMpHeCaby9I4JqHpoxwT2GTxgq8VihMfFo8pwUMSMVhXX9ptzLVwfS2kVQMY2e1HD3l6D0szb7sVQrVELExv35uZXt-KX1tsJ_pzPKzR2Xcrc2Vx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6490" y="3366225"/>
            <a:ext cx="11527773" cy="69835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457</Words>
  <Application>Microsoft Office PowerPoint</Application>
  <PresentationFormat>Custom</PresentationFormat>
  <Paragraphs>63</Paragraphs>
  <Slides>11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Helvetica Neue</vt:lpstr>
      <vt:lpstr>Helvetica Neue Medium</vt:lpstr>
      <vt:lpstr>20_BasicBlack</vt:lpstr>
      <vt:lpstr>GaitVis</vt:lpstr>
      <vt:lpstr>Project Info</vt:lpstr>
      <vt:lpstr>Project Info</vt:lpstr>
      <vt:lpstr>Project Info</vt:lpstr>
      <vt:lpstr>PowerPoint Presentation</vt:lpstr>
      <vt:lpstr>State of the Art</vt:lpstr>
      <vt:lpstr>Novel Visualization</vt:lpstr>
      <vt:lpstr>Results</vt:lpstr>
      <vt:lpstr>Results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Omar, Kazi Shahrukh</cp:lastModifiedBy>
  <cp:revision>6</cp:revision>
  <dcterms:modified xsi:type="dcterms:W3CDTF">2024-07-10T20:27:36Z</dcterms:modified>
</cp:coreProperties>
</file>